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8"/>
  </p:notesMasterIdLst>
  <p:sldIdLst>
    <p:sldId id="324" r:id="rId2"/>
    <p:sldId id="334" r:id="rId3"/>
    <p:sldId id="328" r:id="rId4"/>
    <p:sldId id="322" r:id="rId5"/>
    <p:sldId id="336" r:id="rId6"/>
    <p:sldId id="337" r:id="rId7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02B6E26-198C-437D-BBEF-123308222459}">
          <p14:sldIdLst>
            <p14:sldId id="324"/>
            <p14:sldId id="334"/>
            <p14:sldId id="328"/>
            <p14:sldId id="322"/>
            <p14:sldId id="336"/>
            <p14:sldId id="337"/>
          </p14:sldIdLst>
        </p14:section>
        <p14:section name="Раздел без заголовка" id="{16C39C45-66F4-41B0-97E2-D414CD795EBA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740000"/>
    <a:srgbClr val="990000"/>
    <a:srgbClr val="000000"/>
    <a:srgbClr val="0038A8"/>
    <a:srgbClr val="6600FF"/>
    <a:srgbClr val="008000"/>
    <a:srgbClr val="FFE593"/>
    <a:srgbClr val="CC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87" autoAdjust="0"/>
    <p:restoredTop sz="94286" autoAdjust="0"/>
  </p:normalViewPr>
  <p:slideViewPr>
    <p:cSldViewPr>
      <p:cViewPr>
        <p:scale>
          <a:sx n="157" d="100"/>
          <a:sy n="157" d="100"/>
        </p:scale>
        <p:origin x="-1026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CCF32-7C61-410D-8289-017BBC38A428}" type="datetimeFigureOut">
              <a:rPr lang="ru-RU" smtClean="0"/>
              <a:t>17.10.2023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3" y="4716706"/>
            <a:ext cx="5438775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22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022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F5F3A-F07C-47D5-BBC0-DD05443248B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6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F5F3A-F07C-47D5-BBC0-DD05443248B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7196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7395-424F-4A45-A414-615ED88CE1E1}" type="datetime1">
              <a:rPr lang="ru-RU" smtClean="0"/>
              <a:t>17.10.2023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5E2A-2528-43AD-AA73-303B4A0E88E4}" type="datetime1">
              <a:rPr lang="ru-RU" smtClean="0"/>
              <a:t>17.10.2023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EC39-37FE-45E6-8A08-A423F0971892}" type="datetime1">
              <a:rPr lang="ru-RU" smtClean="0"/>
              <a:t>17.10.2023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F5C1-01D7-4F6A-9DDB-18AE2E7F92AC}" type="datetime1">
              <a:rPr lang="ru-RU" smtClean="0"/>
              <a:t>17.10.2023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57150"/>
            <a:ext cx="2895600" cy="2166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8EA13-64A4-4858-A442-549F1E551C6D}" type="datetime1">
              <a:rPr lang="ru-RU" smtClean="0"/>
              <a:t>17.10.2023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664A-6E1C-41D7-B5BC-4AF7CDC7B16E}" type="datetime1">
              <a:rPr lang="ru-RU" smtClean="0"/>
              <a:t>17.10.2023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E4A94-AD5C-45E7-81D8-062420CF1A0A}" type="datetime1">
              <a:rPr lang="ru-RU" smtClean="0"/>
              <a:t>17.10.2023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166"/>
          </a:xfrm>
        </p:spPr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3290-777A-4BFD-AF03-1379D70D0615}" type="datetime1">
              <a:rPr lang="ru-RU" smtClean="0"/>
              <a:t>17.10.2023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6BDB-7C4D-45B7-B2E7-1A37038170C1}" type="datetime1">
              <a:rPr lang="ru-RU" smtClean="0"/>
              <a:t>17.10.2023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9B5F-D199-45C7-BF11-50B415C14317}" type="datetime1">
              <a:rPr lang="ru-RU" smtClean="0"/>
              <a:t>17.10.2023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83FB0-2FCA-4480-8F4E-BE4FB7A02519}" type="datetime1">
              <a:rPr lang="ru-RU" smtClean="0"/>
              <a:t>17.10.2023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165622"/>
            <a:ext cx="86868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787676-E786-466E-B992-58B4AF4A7A19}" type="datetime1">
              <a:rPr lang="ru-RU" smtClean="0"/>
              <a:t>17.10.2023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554661C-8304-44A3-AAFB-FE5CABD2B7E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orgi.gov.r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272A49F5D0086CB6F026B178BB16D655FF8B21368F6A22B461BB551FB80EF5BD03DB99673140A5E63446C52B4AK77F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Заголовок 1"/>
          <p:cNvSpPr txBox="1">
            <a:spLocks/>
          </p:cNvSpPr>
          <p:nvPr/>
        </p:nvSpPr>
        <p:spPr>
          <a:xfrm>
            <a:off x="503548" y="1203598"/>
            <a:ext cx="8136904" cy="659616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АДМИНИСТРАЦИЯ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ГОРОДСКОГО ОКРУГА </a:t>
            </a:r>
            <a:b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«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ГОРОД АРХАНГЕЛЬСК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»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311608" y="2031691"/>
            <a:ext cx="8496944" cy="1728192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pic>
        <p:nvPicPr>
          <p:cNvPr id="2050" name="Picture 2" descr="http://arhcity.ru/templates/default/arhcity-ger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785" y="195486"/>
            <a:ext cx="794589" cy="92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5616" y="2571750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04614" y="2283717"/>
            <a:ext cx="7990656" cy="1584177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Инициативная концессия – концессионное соглашение без проведение конкурса </a:t>
            </a:r>
            <a:endParaRPr lang="ru-RU" sz="3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147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46303" y="4803998"/>
            <a:ext cx="249233" cy="256094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fld id="{6554661C-8304-44A3-AAFB-FE5CABD2B7E0}" type="slidenum">
              <a:rPr lang="ru-RU" smtClean="0"/>
              <a:t>2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116062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рассмотрения частной инициативы (ч. 4.1.-4.12 ст. 37  Федерального  закона от </a:t>
            </a:r>
            <a:r>
              <a:rPr lang="ru-RU" sz="1600" b="1" dirty="0">
                <a:solidFill>
                  <a:srgbClr val="7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21.07.2005 № 115-ФЗ </a:t>
            </a:r>
            <a:r>
              <a:rPr lang="ru-RU" sz="1600" b="1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</a:t>
            </a:r>
            <a:r>
              <a:rPr lang="ru-RU" sz="1600" b="1" dirty="0">
                <a:solidFill>
                  <a:srgbClr val="7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концессионных </a:t>
            </a:r>
            <a:r>
              <a:rPr lang="ru-RU" sz="1600" b="1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соглашениях»</a:t>
            </a:r>
            <a:r>
              <a:rPr lang="ru-RU" sz="1600" b="1" dirty="0" smtClean="0">
                <a:solidFill>
                  <a:srgbClr val="7A0000"/>
                </a:solidFill>
              </a:rPr>
              <a:t>)</a:t>
            </a:r>
            <a:endParaRPr lang="ru-RU" sz="1600" b="1" dirty="0">
              <a:solidFill>
                <a:srgbClr val="7A0000"/>
              </a:solidFill>
            </a:endParaRPr>
          </a:p>
        </p:txBody>
      </p:sp>
      <p:pic>
        <p:nvPicPr>
          <p:cNvPr id="18" name="Picture 2" descr="http://arhcity.ru/templates/default/arhcity-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91" y="123628"/>
            <a:ext cx="617293" cy="70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 rot="10800000" flipV="1">
            <a:off x="3059832" y="1851670"/>
            <a:ext cx="576064" cy="182863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endParaRPr lang="ru-RU" sz="2000" b="1" dirty="0">
              <a:solidFill>
                <a:srgbClr val="7A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05614" y="843558"/>
            <a:ext cx="4358674" cy="365410"/>
          </a:xfrm>
          <a:prstGeom prst="rect">
            <a:avLst/>
          </a:prstGeom>
          <a:solidFill>
            <a:schemeClr val="accent6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Лицо, выступающее с инициативой заключения КС </a:t>
            </a:r>
          </a:p>
          <a:p>
            <a:pPr algn="ctr"/>
            <a:r>
              <a:rPr lang="ru-RU" sz="900" dirty="0" smtClean="0"/>
              <a:t>(предложение о заключении КС и проект КС) </a:t>
            </a:r>
            <a:endParaRPr lang="ru-RU" sz="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05614" y="1336600"/>
            <a:ext cx="4358674" cy="292175"/>
          </a:xfrm>
          <a:prstGeom prst="rect">
            <a:avLst/>
          </a:prstGeom>
          <a:solidFill>
            <a:schemeClr val="accent6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Рассмотрение </a:t>
            </a:r>
            <a:r>
              <a:rPr lang="ru-RU" sz="900" dirty="0" smtClean="0"/>
              <a:t>УО предложения </a:t>
            </a:r>
            <a:r>
              <a:rPr lang="ru-RU" sz="900" dirty="0" smtClean="0"/>
              <a:t>(30 календарных дней)</a:t>
            </a:r>
            <a:endParaRPr lang="ru-RU" sz="9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986449" y="1213330"/>
            <a:ext cx="0" cy="12763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79512" y="1828853"/>
            <a:ext cx="2808312" cy="382857"/>
          </a:xfrm>
          <a:prstGeom prst="rect">
            <a:avLst/>
          </a:prstGeom>
          <a:solidFill>
            <a:schemeClr val="accent6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Возможность заключения КС на предложенных условиях (10 дней) </a:t>
            </a:r>
            <a:endParaRPr lang="ru-RU" sz="9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031824" y="1813359"/>
            <a:ext cx="2952327" cy="288032"/>
          </a:xfrm>
          <a:prstGeom prst="rect">
            <a:avLst/>
          </a:prstGeom>
          <a:solidFill>
            <a:schemeClr val="accent6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Мотивированный отказ от заключения КС (10 дней)</a:t>
            </a:r>
            <a:endParaRPr lang="ru-RU" sz="900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7185152" y="1469441"/>
            <a:ext cx="1101762" cy="303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Прямая со стрелкой 1023"/>
          <p:cNvCxnSpPr/>
          <p:nvPr/>
        </p:nvCxnSpPr>
        <p:spPr>
          <a:xfrm flipH="1">
            <a:off x="1474293" y="1456197"/>
            <a:ext cx="1312600" cy="329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Прямоугольник 1039"/>
          <p:cNvSpPr/>
          <p:nvPr/>
        </p:nvSpPr>
        <p:spPr>
          <a:xfrm>
            <a:off x="188844" y="2366033"/>
            <a:ext cx="2808312" cy="432048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bg1"/>
                </a:solidFill>
              </a:rPr>
              <a:t>Размещение предложения о заключении КС одновременно с проектом КС на сайте </a:t>
            </a:r>
            <a:r>
              <a:rPr lang="en-US" sz="900" u="sng" dirty="0" smtClean="0">
                <a:solidFill>
                  <a:schemeClr val="bg1"/>
                </a:solidFill>
                <a:hlinkClick r:id="rId4"/>
              </a:rPr>
              <a:t>www</a:t>
            </a:r>
            <a:r>
              <a:rPr lang="ru-RU" sz="900" u="sng" dirty="0" smtClean="0">
                <a:solidFill>
                  <a:schemeClr val="bg1"/>
                </a:solidFill>
                <a:hlinkClick r:id="rId4"/>
              </a:rPr>
              <a:t>.</a:t>
            </a:r>
            <a:r>
              <a:rPr lang="en-US" sz="900" u="sng" dirty="0" err="1" smtClean="0">
                <a:solidFill>
                  <a:schemeClr val="bg1"/>
                </a:solidFill>
                <a:hlinkClick r:id="rId4"/>
              </a:rPr>
              <a:t>torgi</a:t>
            </a:r>
            <a:r>
              <a:rPr lang="ru-RU" sz="900" u="sng" dirty="0" smtClean="0">
                <a:solidFill>
                  <a:schemeClr val="bg1"/>
                </a:solidFill>
                <a:hlinkClick r:id="rId4"/>
              </a:rPr>
              <a:t>.</a:t>
            </a:r>
            <a:r>
              <a:rPr lang="en-US" sz="900" u="sng" dirty="0" err="1" smtClean="0">
                <a:solidFill>
                  <a:schemeClr val="bg1"/>
                </a:solidFill>
                <a:hlinkClick r:id="rId4"/>
              </a:rPr>
              <a:t>gov</a:t>
            </a:r>
            <a:r>
              <a:rPr lang="ru-RU" sz="900" u="sng" dirty="0" smtClean="0">
                <a:solidFill>
                  <a:schemeClr val="bg1"/>
                </a:solidFill>
                <a:hlinkClick r:id="rId4"/>
              </a:rPr>
              <a:t>.</a:t>
            </a:r>
            <a:r>
              <a:rPr lang="en-US" sz="900" u="sng" dirty="0" err="1" smtClean="0">
                <a:solidFill>
                  <a:schemeClr val="bg1"/>
                </a:solidFill>
                <a:hlinkClick r:id="rId4"/>
              </a:rPr>
              <a:t>ru</a:t>
            </a:r>
            <a:r>
              <a:rPr lang="ru-RU" sz="900" dirty="0" smtClean="0">
                <a:solidFill>
                  <a:schemeClr val="bg1"/>
                </a:solidFill>
              </a:rPr>
              <a:t> (10 дней) </a:t>
            </a:r>
            <a:endParaRPr lang="ru-RU" sz="900" dirty="0">
              <a:solidFill>
                <a:schemeClr val="bg1"/>
              </a:solidFill>
            </a:endParaRPr>
          </a:p>
        </p:txBody>
      </p:sp>
      <p:cxnSp>
        <p:nvCxnSpPr>
          <p:cNvPr id="1042" name="Прямая со стрелкой 1041"/>
          <p:cNvCxnSpPr>
            <a:stCxn id="22" idx="2"/>
          </p:cNvCxnSpPr>
          <p:nvPr/>
        </p:nvCxnSpPr>
        <p:spPr>
          <a:xfrm>
            <a:off x="1583668" y="2211710"/>
            <a:ext cx="0" cy="1543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3" name="Прямоугольник 1042"/>
          <p:cNvSpPr/>
          <p:nvPr/>
        </p:nvSpPr>
        <p:spPr>
          <a:xfrm>
            <a:off x="3707904" y="1828854"/>
            <a:ext cx="2016224" cy="474288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Переговоры с инициатором и подготовка измененного проекта КС (срок и порядок  устанавливает УО)</a:t>
            </a:r>
            <a:endParaRPr lang="ru-RU" sz="900" dirty="0"/>
          </a:p>
        </p:txBody>
      </p:sp>
      <p:cxnSp>
        <p:nvCxnSpPr>
          <p:cNvPr id="1047" name="Соединительная линия уступом 1046"/>
          <p:cNvCxnSpPr/>
          <p:nvPr/>
        </p:nvCxnSpPr>
        <p:spPr>
          <a:xfrm>
            <a:off x="2987824" y="2063433"/>
            <a:ext cx="720080" cy="4830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7" name="Прямоугольник 1056"/>
          <p:cNvSpPr/>
          <p:nvPr/>
        </p:nvSpPr>
        <p:spPr>
          <a:xfrm>
            <a:off x="3707904" y="2787774"/>
            <a:ext cx="1944216" cy="360040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Одобрение измененного проекта КС (10 дней) </a:t>
            </a:r>
            <a:endParaRPr lang="ru-RU" sz="900" dirty="0"/>
          </a:p>
        </p:txBody>
      </p:sp>
      <p:cxnSp>
        <p:nvCxnSpPr>
          <p:cNvPr id="1059" name="Прямая со стрелкой 1058"/>
          <p:cNvCxnSpPr>
            <a:stCxn id="1043" idx="2"/>
          </p:cNvCxnSpPr>
          <p:nvPr/>
        </p:nvCxnSpPr>
        <p:spPr>
          <a:xfrm>
            <a:off x="4716016" y="2303142"/>
            <a:ext cx="0" cy="484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1" name="Прямая со стрелкой 1060"/>
          <p:cNvCxnSpPr>
            <a:stCxn id="1057" idx="1"/>
            <a:endCxn id="1040" idx="3"/>
          </p:cNvCxnSpPr>
          <p:nvPr/>
        </p:nvCxnSpPr>
        <p:spPr>
          <a:xfrm flipH="1" flipV="1">
            <a:off x="2997156" y="2582057"/>
            <a:ext cx="710748" cy="3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2" name="Прямоугольник 1061"/>
          <p:cNvSpPr/>
          <p:nvPr/>
        </p:nvSpPr>
        <p:spPr>
          <a:xfrm>
            <a:off x="179512" y="3003798"/>
            <a:ext cx="2808312" cy="216024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Поступление заявок от третьих лиц (45 дней) </a:t>
            </a:r>
            <a:endParaRPr lang="ru-RU" sz="900" dirty="0"/>
          </a:p>
        </p:txBody>
      </p:sp>
      <p:cxnSp>
        <p:nvCxnSpPr>
          <p:cNvPr id="1064" name="Прямая со стрелкой 1063"/>
          <p:cNvCxnSpPr/>
          <p:nvPr/>
        </p:nvCxnSpPr>
        <p:spPr>
          <a:xfrm flipH="1">
            <a:off x="1593000" y="2798081"/>
            <a:ext cx="1759" cy="205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5" name="Прямоугольник 1064"/>
          <p:cNvSpPr/>
          <p:nvPr/>
        </p:nvSpPr>
        <p:spPr>
          <a:xfrm>
            <a:off x="179512" y="3420458"/>
            <a:ext cx="1625605" cy="379852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50" dirty="0" smtClean="0"/>
              <a:t>Протокол рассмотрения заявок (10 дней)</a:t>
            </a:r>
            <a:endParaRPr lang="ru-RU" sz="850" dirty="0"/>
          </a:p>
        </p:txBody>
      </p:sp>
      <p:sp>
        <p:nvSpPr>
          <p:cNvPr id="1066" name="Прямоугольник 1065"/>
          <p:cNvSpPr/>
          <p:nvPr/>
        </p:nvSpPr>
        <p:spPr>
          <a:xfrm>
            <a:off x="2023801" y="3399842"/>
            <a:ext cx="1108039" cy="558619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Заключение КС с инициатором </a:t>
            </a:r>
            <a:endParaRPr lang="ru-RU" sz="900" dirty="0"/>
          </a:p>
        </p:txBody>
      </p:sp>
      <p:cxnSp>
        <p:nvCxnSpPr>
          <p:cNvPr id="1068" name="Прямая со стрелкой 1067"/>
          <p:cNvCxnSpPr/>
          <p:nvPr/>
        </p:nvCxnSpPr>
        <p:spPr>
          <a:xfrm>
            <a:off x="2086289" y="3214109"/>
            <a:ext cx="202953" cy="157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0" name="Прямая со стрелкой 1069"/>
          <p:cNvCxnSpPr/>
          <p:nvPr/>
        </p:nvCxnSpPr>
        <p:spPr>
          <a:xfrm flipH="1">
            <a:off x="935387" y="3219822"/>
            <a:ext cx="144227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3" name="TextBox 1072"/>
          <p:cNvSpPr txBox="1"/>
          <p:nvPr/>
        </p:nvSpPr>
        <p:spPr>
          <a:xfrm>
            <a:off x="3015743" y="183435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rgbClr val="7A0000"/>
                </a:solidFill>
              </a:rPr>
              <a:t>нет</a:t>
            </a:r>
            <a:endParaRPr lang="ru-RU" sz="1000" dirty="0">
              <a:solidFill>
                <a:srgbClr val="7A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339750" y="3180800"/>
            <a:ext cx="4471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rgbClr val="7A0000"/>
                </a:solidFill>
              </a:rPr>
              <a:t>нет</a:t>
            </a:r>
            <a:endParaRPr lang="ru-RU" sz="1000" dirty="0">
              <a:solidFill>
                <a:srgbClr val="7A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75556" y="318672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rgbClr val="7A0000"/>
                </a:solidFill>
              </a:rPr>
              <a:t>да</a:t>
            </a:r>
            <a:endParaRPr lang="ru-RU" sz="1000" dirty="0">
              <a:solidFill>
                <a:srgbClr val="7A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079612" y="2147163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rgbClr val="7A0000"/>
                </a:solidFill>
              </a:rPr>
              <a:t>да</a:t>
            </a:r>
            <a:endParaRPr lang="ru-RU" sz="1000" dirty="0">
              <a:solidFill>
                <a:srgbClr val="7A0000"/>
              </a:solidFill>
            </a:endParaRPr>
          </a:p>
        </p:txBody>
      </p:sp>
      <p:sp>
        <p:nvSpPr>
          <p:cNvPr id="1075" name="TextBox 1074"/>
          <p:cNvSpPr txBox="1"/>
          <p:nvPr/>
        </p:nvSpPr>
        <p:spPr>
          <a:xfrm>
            <a:off x="468054" y="4731990"/>
            <a:ext cx="3527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7A0000"/>
                </a:solidFill>
              </a:rPr>
              <a:t>__________________________________________</a:t>
            </a:r>
          </a:p>
          <a:p>
            <a:r>
              <a:rPr lang="ru-RU" sz="800" dirty="0" smtClean="0">
                <a:solidFill>
                  <a:srgbClr val="7A0000"/>
                </a:solidFill>
              </a:rPr>
              <a:t>*КС – концессионное </a:t>
            </a:r>
            <a:r>
              <a:rPr lang="ru-RU" sz="800" dirty="0" smtClean="0">
                <a:solidFill>
                  <a:srgbClr val="7A0000"/>
                </a:solidFill>
              </a:rPr>
              <a:t>соглашение, УО – уполномоченный орган </a:t>
            </a:r>
            <a:endParaRPr lang="ru-RU" sz="800" dirty="0">
              <a:solidFill>
                <a:srgbClr val="7A0000"/>
              </a:solidFill>
            </a:endParaRPr>
          </a:p>
        </p:txBody>
      </p:sp>
      <p:sp>
        <p:nvSpPr>
          <p:cNvPr id="88" name="Заголовок 1"/>
          <p:cNvSpPr txBox="1">
            <a:spLocks/>
          </p:cNvSpPr>
          <p:nvPr/>
        </p:nvSpPr>
        <p:spPr>
          <a:xfrm>
            <a:off x="-57127" y="813133"/>
            <a:ext cx="1152128" cy="253011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АДМИНИСТРАЦИЯ </a:t>
            </a:r>
          </a:p>
          <a:p>
            <a:pPr algn="ctr">
              <a:spcAft>
                <a:spcPts val="600"/>
              </a:spcAft>
            </a:pPr>
            <a:r>
              <a:rPr lang="ru-RU" sz="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ГО «ГОРОД АРХАНГЕЛЬСК</a:t>
            </a:r>
            <a:r>
              <a:rPr lang="ru-RU" sz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»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5652120" y="296779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5868144" y="2115551"/>
            <a:ext cx="1512168" cy="8522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5868144" y="2211710"/>
            <a:ext cx="0" cy="75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>
            <a:off x="5724128" y="2211710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818141" y="2458947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rgbClr val="7A0000"/>
                </a:solidFill>
              </a:rPr>
              <a:t>нет</a:t>
            </a:r>
            <a:endParaRPr lang="ru-RU" sz="1000" dirty="0">
              <a:solidFill>
                <a:srgbClr val="7A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131840" y="2541047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rgbClr val="7A0000"/>
                </a:solidFill>
              </a:rPr>
              <a:t>да</a:t>
            </a:r>
            <a:endParaRPr lang="ru-RU" sz="1000" dirty="0">
              <a:solidFill>
                <a:srgbClr val="7A0000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79511" y="3947386"/>
            <a:ext cx="1625605" cy="432048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50" dirty="0" smtClean="0"/>
              <a:t>Размещение Протокола на сайте </a:t>
            </a:r>
            <a:r>
              <a:rPr lang="en-US" sz="800" u="sng" dirty="0">
                <a:solidFill>
                  <a:schemeClr val="bg1"/>
                </a:solidFill>
                <a:hlinkClick r:id="rId4"/>
              </a:rPr>
              <a:t>www</a:t>
            </a:r>
            <a:r>
              <a:rPr lang="ru-RU" sz="800" u="sng" dirty="0">
                <a:solidFill>
                  <a:schemeClr val="bg1"/>
                </a:solidFill>
                <a:hlinkClick r:id="rId4"/>
              </a:rPr>
              <a:t>.</a:t>
            </a:r>
            <a:r>
              <a:rPr lang="en-US" sz="800" u="sng" dirty="0" err="1">
                <a:solidFill>
                  <a:schemeClr val="bg1"/>
                </a:solidFill>
                <a:hlinkClick r:id="rId4"/>
              </a:rPr>
              <a:t>torgi</a:t>
            </a:r>
            <a:r>
              <a:rPr lang="ru-RU" sz="800" u="sng" dirty="0">
                <a:solidFill>
                  <a:schemeClr val="bg1"/>
                </a:solidFill>
                <a:hlinkClick r:id="rId4"/>
              </a:rPr>
              <a:t>.</a:t>
            </a:r>
            <a:r>
              <a:rPr lang="en-US" sz="800" u="sng" dirty="0" err="1">
                <a:solidFill>
                  <a:schemeClr val="bg1"/>
                </a:solidFill>
                <a:hlinkClick r:id="rId4"/>
              </a:rPr>
              <a:t>gov</a:t>
            </a:r>
            <a:r>
              <a:rPr lang="ru-RU" sz="800" u="sng" dirty="0">
                <a:solidFill>
                  <a:schemeClr val="bg1"/>
                </a:solidFill>
                <a:hlinkClick r:id="rId4"/>
              </a:rPr>
              <a:t>.</a:t>
            </a:r>
            <a:r>
              <a:rPr lang="en-US" sz="800" u="sng" dirty="0" err="1">
                <a:solidFill>
                  <a:schemeClr val="bg1"/>
                </a:solidFill>
                <a:hlinkClick r:id="rId4"/>
              </a:rPr>
              <a:t>ru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r>
              <a:rPr lang="ru-RU" sz="800" dirty="0" smtClean="0">
                <a:solidFill>
                  <a:schemeClr val="bg1"/>
                </a:solidFill>
              </a:rPr>
              <a:t>(3 дня)</a:t>
            </a:r>
            <a:r>
              <a:rPr lang="ru-RU" sz="850" dirty="0" smtClean="0"/>
              <a:t>  </a:t>
            </a:r>
            <a:endParaRPr lang="ru-RU" sz="850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485840" y="4515966"/>
            <a:ext cx="1108039" cy="337730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50" dirty="0" smtClean="0"/>
              <a:t>Заключение КС с победителем </a:t>
            </a:r>
            <a:endParaRPr lang="ru-RU" sz="850" dirty="0"/>
          </a:p>
        </p:txBody>
      </p:sp>
      <p:cxnSp>
        <p:nvCxnSpPr>
          <p:cNvPr id="91" name="Прямая со стрелкой 90"/>
          <p:cNvCxnSpPr/>
          <p:nvPr/>
        </p:nvCxnSpPr>
        <p:spPr>
          <a:xfrm>
            <a:off x="939545" y="3793063"/>
            <a:ext cx="0" cy="1543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 flipH="1">
            <a:off x="950768" y="4379434"/>
            <a:ext cx="1" cy="1365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1594759" y="4721424"/>
            <a:ext cx="983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V="1">
            <a:off x="2577820" y="3958461"/>
            <a:ext cx="0" cy="762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805117" y="4286432"/>
            <a:ext cx="727624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dirty="0" smtClean="0">
                <a:solidFill>
                  <a:srgbClr val="7A0000"/>
                </a:solidFill>
              </a:rPr>
              <a:t>Возмещение </a:t>
            </a:r>
            <a:r>
              <a:rPr lang="ru-RU" sz="600" dirty="0">
                <a:solidFill>
                  <a:srgbClr val="7A0000"/>
                </a:solidFill>
              </a:rPr>
              <a:t>не более 2% от заявленных инвестиций</a:t>
            </a:r>
          </a:p>
          <a:p>
            <a:pPr algn="ctr"/>
            <a:endParaRPr lang="ru-RU" sz="700" dirty="0">
              <a:solidFill>
                <a:srgbClr val="7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3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46305" y="4731990"/>
            <a:ext cx="321240" cy="28803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fld id="{6554661C-8304-44A3-AAFB-FE5CABD2B7E0}" type="slidenum">
              <a:rPr lang="ru-RU" smtClean="0"/>
              <a:t>3</a:t>
            </a:fld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71600" y="41594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z="1550" dirty="0" smtClean="0">
                <a:solidFill>
                  <a:srgbClr val="7A0000"/>
                </a:solidFill>
              </a:rPr>
              <a:t>Требования, предъявляемые к инициатору</a:t>
            </a:r>
          </a:p>
          <a:p>
            <a:r>
              <a:rPr lang="ru-RU" sz="1550" dirty="0" smtClean="0">
                <a:solidFill>
                  <a:srgbClr val="7A0000"/>
                </a:solidFill>
              </a:rPr>
              <a:t>(ч. 4.11 ст. 37 </a:t>
            </a:r>
            <a:r>
              <a:rPr lang="ru-RU" sz="1550" dirty="0">
                <a:solidFill>
                  <a:srgbClr val="7A0000"/>
                </a:solidFill>
              </a:rPr>
              <a:t>Федерального  закона от 21.07.2005 № 115-ФЗ </a:t>
            </a:r>
            <a:endParaRPr lang="ru-RU" sz="1550" dirty="0" smtClean="0">
              <a:solidFill>
                <a:srgbClr val="7A0000"/>
              </a:solidFill>
            </a:endParaRPr>
          </a:p>
          <a:p>
            <a:r>
              <a:rPr lang="ru-RU" sz="1550" dirty="0" smtClean="0">
                <a:solidFill>
                  <a:srgbClr val="7A0000"/>
                </a:solidFill>
              </a:rPr>
              <a:t>«</a:t>
            </a:r>
            <a:r>
              <a:rPr lang="ru-RU" sz="1550" dirty="0">
                <a:solidFill>
                  <a:srgbClr val="7A0000"/>
                </a:solidFill>
              </a:rPr>
              <a:t>О концессионных соглашениях</a:t>
            </a:r>
            <a:r>
              <a:rPr lang="ru-RU" sz="1550" dirty="0" smtClean="0">
                <a:solidFill>
                  <a:srgbClr val="7A0000"/>
                </a:solidFill>
              </a:rPr>
              <a:t>»)</a:t>
            </a:r>
            <a:endParaRPr lang="ru-RU" sz="1550" dirty="0">
              <a:solidFill>
                <a:srgbClr val="7A000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51225" y="803784"/>
            <a:ext cx="1152128" cy="311363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АДМИНИСТРАЦИЯ </a:t>
            </a:r>
          </a:p>
          <a:p>
            <a:pPr algn="ctr">
              <a:spcAft>
                <a:spcPts val="600"/>
              </a:spcAft>
            </a:pPr>
            <a:r>
              <a:rPr lang="ru-RU" sz="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ГО «ГОРОД АРХАНГЕЛЬСК</a:t>
            </a:r>
            <a:r>
              <a:rPr lang="ru-RU" sz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»</a:t>
            </a:r>
          </a:p>
        </p:txBody>
      </p:sp>
      <p:pic>
        <p:nvPicPr>
          <p:cNvPr id="10" name="Picture 2" descr="http://arhcity.ru/templates/default/arhcity-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" y="106855"/>
            <a:ext cx="617631" cy="700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Семиугольник 8"/>
          <p:cNvSpPr/>
          <p:nvPr/>
        </p:nvSpPr>
        <p:spPr>
          <a:xfrm>
            <a:off x="484975" y="1470521"/>
            <a:ext cx="348680" cy="360040"/>
          </a:xfrm>
          <a:prstGeom prst="heptagon">
            <a:avLst/>
          </a:prstGeom>
          <a:solidFill>
            <a:schemeClr val="accent6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bg1">
                    <a:lumMod val="95000"/>
                  </a:schemeClr>
                </a:solidFill>
              </a:rPr>
              <a:t>1</a:t>
            </a:r>
            <a:r>
              <a:rPr lang="ru-RU" sz="900" dirty="0" smtClean="0">
                <a:solidFill>
                  <a:schemeClr val="bg1"/>
                </a:solidFill>
              </a:rPr>
              <a:t>.</a:t>
            </a:r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12" name="Семиугольник 11"/>
          <p:cNvSpPr/>
          <p:nvPr/>
        </p:nvSpPr>
        <p:spPr>
          <a:xfrm>
            <a:off x="484975" y="2527436"/>
            <a:ext cx="348680" cy="360040"/>
          </a:xfrm>
          <a:prstGeom prst="heptagon">
            <a:avLst/>
          </a:prstGeom>
          <a:solidFill>
            <a:schemeClr val="accent6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bg1">
                    <a:lumMod val="95000"/>
                  </a:schemeClr>
                </a:solidFill>
              </a:rPr>
              <a:t>2.</a:t>
            </a:r>
            <a:endParaRPr lang="ru-RU" sz="9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1600" y="1442792"/>
            <a:ext cx="7956376" cy="415498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05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Соответствие требованиям, предъявляемым к концессионеру в соответствии с Федеральным законом от 21.07.2005 №115-ФЗ (с изменениями)</a:t>
            </a:r>
            <a:endParaRPr lang="ru-RU" sz="105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65244" y="2421225"/>
            <a:ext cx="7920880" cy="738664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Наличие средств или возможности их получения в размере не менее пяти процентов от объема заявленных в проекте концессионного соглашения инвестиций (предельного размера расходов на создание и (или) реконструкцию объекта концессионного соглашения, которые предполагается осуществить концессионером, на каждый год срока действия концессионного соглашения).</a:t>
            </a:r>
          </a:p>
        </p:txBody>
      </p:sp>
      <p:sp>
        <p:nvSpPr>
          <p:cNvPr id="15" name="Семиугольник 14"/>
          <p:cNvSpPr/>
          <p:nvPr/>
        </p:nvSpPr>
        <p:spPr>
          <a:xfrm>
            <a:off x="484975" y="3723878"/>
            <a:ext cx="348680" cy="360040"/>
          </a:xfrm>
          <a:prstGeom prst="heptagon">
            <a:avLst/>
          </a:prstGeom>
          <a:solidFill>
            <a:schemeClr val="accent6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bg1">
                    <a:lumMod val="95000"/>
                  </a:schemeClr>
                </a:solidFill>
              </a:rPr>
              <a:t>3</a:t>
            </a:r>
            <a:r>
              <a:rPr lang="ru-RU" sz="900" dirty="0" smtClean="0">
                <a:solidFill>
                  <a:schemeClr val="bg1"/>
                </a:solidFill>
              </a:rPr>
              <a:t>.</a:t>
            </a:r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68719" y="3723878"/>
            <a:ext cx="7923759" cy="415498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Отсутствие неисполненной обязанности по уплате налогов, сборов, пеней, штрафов, процентов, подлежащих уплате в соответствии с законодательством о налогах и сборах 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327582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64845" y="4760615"/>
            <a:ext cx="299757" cy="27089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fld id="{6554661C-8304-44A3-AAFB-FE5CABD2B7E0}" type="slidenum">
              <a:rPr lang="ru-RU" smtClean="0"/>
              <a:t>4</a:t>
            </a:fld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124690" y="327999"/>
            <a:ext cx="7938694" cy="569606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"/>
            <a:endParaRPr lang="ru-RU" sz="1600" dirty="0" smtClean="0">
              <a:solidFill>
                <a:srgbClr val="74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Основание для отклонения частной инициативы (ч. 4.6 ст. 37 </a:t>
            </a:r>
            <a:r>
              <a:rPr lang="ru-RU" sz="1600" dirty="0">
                <a:solidFill>
                  <a:srgbClr val="7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Федерального  </a:t>
            </a:r>
            <a:r>
              <a:rPr lang="ru-RU" sz="1600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закона от 21.07.2005 № 115-ФЗ «О концессионных соглашениях»)</a:t>
            </a:r>
          </a:p>
          <a:p>
            <a:pPr algn="just">
              <a:spcAft>
                <a:spcPts val="600"/>
              </a:spcAft>
            </a:pPr>
            <a:endParaRPr lang="ru-RU" sz="2400" dirty="0" smtClean="0">
              <a:solidFill>
                <a:srgbClr val="7A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pic>
        <p:nvPicPr>
          <p:cNvPr id="9" name="Picture 2" descr="http://arhcity.ru/templates/default/arhcity-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47" y="123478"/>
            <a:ext cx="605943" cy="687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-76545" y="824180"/>
            <a:ext cx="1152128" cy="253011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АДМИНИСТРАЦИЯ </a:t>
            </a:r>
          </a:p>
          <a:p>
            <a:pPr algn="ctr">
              <a:spcAft>
                <a:spcPts val="600"/>
              </a:spcAft>
            </a:pPr>
            <a:r>
              <a:rPr lang="ru-RU" sz="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</a:t>
            </a:r>
            <a:r>
              <a:rPr lang="ru-RU" sz="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 «ГОРОД АРХАНГЕЛЬСК</a:t>
            </a:r>
            <a:r>
              <a:rPr lang="ru-RU" sz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599" y="1150616"/>
            <a:ext cx="7992887" cy="577081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050" dirty="0" smtClean="0"/>
              <a:t>Деятельность лиц, выступивших с инициативой заключения концессионного соглашения, с использованием (эксплуатацией) объекта концессионного соглашения не допускается в соответствии с федеральным законом, законом субъекта Российской Федерации или муниципальным правовым актом</a:t>
            </a:r>
            <a:r>
              <a:rPr lang="ru-RU" sz="1050" dirty="0"/>
              <a:t>;</a:t>
            </a:r>
          </a:p>
        </p:txBody>
      </p:sp>
      <p:sp>
        <p:nvSpPr>
          <p:cNvPr id="14" name="Умножение 13"/>
          <p:cNvSpPr/>
          <p:nvPr/>
        </p:nvSpPr>
        <p:spPr>
          <a:xfrm>
            <a:off x="495887" y="2536369"/>
            <a:ext cx="360041" cy="370814"/>
          </a:xfrm>
          <a:prstGeom prst="mathMultiply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множение 14"/>
          <p:cNvSpPr/>
          <p:nvPr/>
        </p:nvSpPr>
        <p:spPr>
          <a:xfrm>
            <a:off x="479269" y="1249369"/>
            <a:ext cx="360040" cy="379574"/>
          </a:xfrm>
          <a:prstGeom prst="mathMultiply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971603" y="1812809"/>
            <a:ext cx="7992887" cy="261610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Объект концессионного соглашения изъят из оборота или ограничен в обороте; </a:t>
            </a:r>
            <a:endParaRPr lang="ru-RU" sz="1050" dirty="0"/>
          </a:p>
        </p:txBody>
      </p:sp>
      <p:sp>
        <p:nvSpPr>
          <p:cNvPr id="17" name="Умножение 16"/>
          <p:cNvSpPr/>
          <p:nvPr/>
        </p:nvSpPr>
        <p:spPr>
          <a:xfrm>
            <a:off x="490993" y="1758206"/>
            <a:ext cx="360040" cy="370815"/>
          </a:xfrm>
          <a:prstGeom prst="mathMultiply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963563" y="2197615"/>
            <a:ext cx="7992888" cy="261610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У муниципалитета отсутствуют права собственности на объект; </a:t>
            </a:r>
            <a:endParaRPr lang="ru-RU" sz="1050" dirty="0"/>
          </a:p>
        </p:txBody>
      </p:sp>
      <p:sp>
        <p:nvSpPr>
          <p:cNvPr id="19" name="Умножение 18"/>
          <p:cNvSpPr/>
          <p:nvPr/>
        </p:nvSpPr>
        <p:spPr>
          <a:xfrm>
            <a:off x="490993" y="2143013"/>
            <a:ext cx="360041" cy="370814"/>
          </a:xfrm>
          <a:prstGeom prst="mathMultiply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967575" y="2590971"/>
            <a:ext cx="7992889" cy="261610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Объект </a:t>
            </a:r>
            <a:r>
              <a:rPr lang="ru-RU" sz="1050" dirty="0"/>
              <a:t>концессионного соглашения </a:t>
            </a:r>
            <a:r>
              <a:rPr lang="ru-RU" sz="1050" dirty="0" smtClean="0"/>
              <a:t>является несвободным от прав третьих лиц; </a:t>
            </a:r>
            <a:endParaRPr lang="ru-RU" sz="1050" dirty="0"/>
          </a:p>
        </p:txBody>
      </p:sp>
      <p:sp>
        <p:nvSpPr>
          <p:cNvPr id="21" name="Умножение 20"/>
          <p:cNvSpPr/>
          <p:nvPr/>
        </p:nvSpPr>
        <p:spPr>
          <a:xfrm>
            <a:off x="495887" y="3011759"/>
            <a:ext cx="360041" cy="370814"/>
          </a:xfrm>
          <a:prstGeom prst="mathMultiply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67579" y="2981723"/>
            <a:ext cx="7992885" cy="430887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У собственника отсутствует ресурсное обеспечение для заключения и исполнения концессионного соглашения на предложенных условиях; </a:t>
            </a:r>
            <a:endParaRPr lang="ru-RU" sz="1050" dirty="0"/>
          </a:p>
        </p:txBody>
      </p:sp>
      <p:sp>
        <p:nvSpPr>
          <p:cNvPr id="6" name="TextBox 5"/>
          <p:cNvSpPr txBox="1"/>
          <p:nvPr/>
        </p:nvSpPr>
        <p:spPr>
          <a:xfrm>
            <a:off x="971603" y="3507854"/>
            <a:ext cx="8010326" cy="261610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Объект концессионного соглашения не требует создания или реконструкции; </a:t>
            </a:r>
            <a:endParaRPr lang="ru-RU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980323" y="3875103"/>
            <a:ext cx="7992885" cy="415498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Лицо, выступающее с инициативой отказалось от ведения переговоров по изменению предложенных условий концессионного соглашения; </a:t>
            </a:r>
            <a:endParaRPr lang="ru-RU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983770" y="4443958"/>
            <a:ext cx="7992885" cy="261610"/>
          </a:xfrm>
          <a:prstGeom prst="rect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В результате переговоров стороны не достигли согласия по условиям концессионного соглашения. </a:t>
            </a:r>
            <a:endParaRPr lang="ru-RU" sz="1050" dirty="0"/>
          </a:p>
        </p:txBody>
      </p:sp>
      <p:sp>
        <p:nvSpPr>
          <p:cNvPr id="22" name="Умножение 21"/>
          <p:cNvSpPr/>
          <p:nvPr/>
        </p:nvSpPr>
        <p:spPr>
          <a:xfrm>
            <a:off x="495887" y="3453252"/>
            <a:ext cx="360041" cy="370814"/>
          </a:xfrm>
          <a:prstGeom prst="mathMultiply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множение 22"/>
          <p:cNvSpPr/>
          <p:nvPr/>
        </p:nvSpPr>
        <p:spPr>
          <a:xfrm>
            <a:off x="499519" y="3907911"/>
            <a:ext cx="360041" cy="370814"/>
          </a:xfrm>
          <a:prstGeom prst="mathMultiply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Умножение 23"/>
          <p:cNvSpPr/>
          <p:nvPr/>
        </p:nvSpPr>
        <p:spPr>
          <a:xfrm>
            <a:off x="490992" y="4389356"/>
            <a:ext cx="360041" cy="370814"/>
          </a:xfrm>
          <a:prstGeom prst="mathMultiply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53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79512" y="4731990"/>
            <a:ext cx="321240" cy="26863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fld id="{6554661C-8304-44A3-AAFB-FE5CABD2B7E0}" type="slidenum">
              <a:rPr lang="ru-RU" smtClean="0"/>
              <a:t>5</a:t>
            </a:fld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97802" y="195486"/>
            <a:ext cx="7938694" cy="504056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1800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Содержание формы заявки о готовности к участию в конкурсе на заключение концессионного соглашения (КС)</a:t>
            </a:r>
            <a:endParaRPr lang="ru-RU" sz="2800" dirty="0" smtClean="0">
              <a:solidFill>
                <a:srgbClr val="7A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pic>
        <p:nvPicPr>
          <p:cNvPr id="18" name="Picture 2" descr="http://arhcity.ru/templates/default/arhcity-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6165"/>
            <a:ext cx="621961" cy="705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-85572" y="818738"/>
            <a:ext cx="1152128" cy="253011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АДМИНИСТРАЦИЯ </a:t>
            </a:r>
          </a:p>
          <a:p>
            <a:pPr algn="ctr">
              <a:spcAft>
                <a:spcPts val="600"/>
              </a:spcAft>
            </a:pPr>
            <a:r>
              <a:rPr lang="ru-RU" sz="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</a:t>
            </a:r>
            <a:r>
              <a:rPr lang="ru-RU" sz="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 «ГОРОД АРХАНГЕЛЬСК</a:t>
            </a:r>
            <a:r>
              <a:rPr lang="ru-RU" sz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»</a:t>
            </a:r>
          </a:p>
        </p:txBody>
      </p:sp>
      <p:sp>
        <p:nvSpPr>
          <p:cNvPr id="6" name="Овал 5"/>
          <p:cNvSpPr/>
          <p:nvPr/>
        </p:nvSpPr>
        <p:spPr>
          <a:xfrm>
            <a:off x="3851920" y="951571"/>
            <a:ext cx="1728192" cy="972107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Форма заявки о готовности к участию в конкурсе на заключение КС </a:t>
            </a:r>
            <a:endParaRPr lang="ru-RU" sz="1000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300192" y="951571"/>
            <a:ext cx="1584176" cy="828091"/>
          </a:xfrm>
          <a:prstGeom prst="round2DiagRect">
            <a:avLst/>
          </a:prstGeom>
          <a:solidFill>
            <a:schemeClr val="accent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/>
              <a:t>Сведения об отсутствии возбужденного производства по делу о несостоятельности (банкротстве) в отношении заявителя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066556" y="960231"/>
            <a:ext cx="2115588" cy="819431"/>
          </a:xfrm>
          <a:prstGeom prst="round2DiagRect">
            <a:avLst/>
          </a:prstGeom>
          <a:solidFill>
            <a:schemeClr val="accent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/>
              <a:t>Сведения об отсутствии решения о ликвидации </a:t>
            </a:r>
            <a:r>
              <a:rPr lang="ru-RU" sz="800" dirty="0" err="1" smtClean="0"/>
              <a:t>юр.л</a:t>
            </a:r>
            <a:r>
              <a:rPr lang="ru-RU" sz="800" dirty="0" smtClean="0"/>
              <a:t>. </a:t>
            </a:r>
            <a:r>
              <a:rPr lang="ru-RU" sz="800" dirty="0"/>
              <a:t>- заявителя или прекращении </a:t>
            </a:r>
            <a:r>
              <a:rPr lang="ru-RU" sz="800" dirty="0" smtClean="0"/>
              <a:t>физ. </a:t>
            </a:r>
            <a:r>
              <a:rPr lang="ru-RU" sz="800" dirty="0" smtClean="0"/>
              <a:t>л. </a:t>
            </a:r>
            <a:r>
              <a:rPr lang="ru-RU" sz="800" dirty="0"/>
              <a:t>- заявителем деятельности в качестве индивидуального предпринимателя</a:t>
            </a: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2600024" y="2160666"/>
            <a:ext cx="1971976" cy="1203171"/>
          </a:xfrm>
          <a:prstGeom prst="round2DiagRect">
            <a:avLst/>
          </a:prstGeom>
          <a:solidFill>
            <a:schemeClr val="accent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 smtClean="0"/>
              <a:t>Сведения </a:t>
            </a:r>
            <a:r>
              <a:rPr lang="ru-RU" sz="800" dirty="0"/>
              <a:t>об отсутствии у заявителя неисполненной обязанности по уплате налогов, сборов, пеней, штрафов и процентов, подлежащих уплате в соответствии с законодательством </a:t>
            </a:r>
            <a:r>
              <a:rPr lang="ru-RU" sz="800" dirty="0" smtClean="0"/>
              <a:t>РФ о </a:t>
            </a:r>
            <a:r>
              <a:rPr lang="ru-RU" sz="800" dirty="0"/>
              <a:t>налогах и сборах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004048" y="1896335"/>
            <a:ext cx="144016" cy="2304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580112" y="1351209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3182144" y="1351209"/>
            <a:ext cx="6697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1209" y="3363838"/>
            <a:ext cx="84310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50" b="1" dirty="0">
                <a:solidFill>
                  <a:srgbClr val="740000"/>
                </a:solidFill>
              </a:rPr>
              <a:t>Форма </a:t>
            </a:r>
            <a:r>
              <a:rPr lang="ru-RU" sz="1050" b="1" dirty="0" smtClean="0">
                <a:solidFill>
                  <a:srgbClr val="740000"/>
                </a:solidFill>
              </a:rPr>
              <a:t>заявки </a:t>
            </a:r>
            <a:r>
              <a:rPr lang="ru-RU" sz="1050" b="1" dirty="0">
                <a:solidFill>
                  <a:srgbClr val="740000"/>
                </a:solidFill>
              </a:rPr>
              <a:t>о </a:t>
            </a:r>
            <a:r>
              <a:rPr lang="ru-RU" sz="1050" b="1" dirty="0" smtClean="0">
                <a:solidFill>
                  <a:srgbClr val="740000"/>
                </a:solidFill>
              </a:rPr>
              <a:t>готовности к участию в конкурсе на заключение КС, </a:t>
            </a:r>
            <a:r>
              <a:rPr lang="ru-RU" sz="1050" b="1" dirty="0">
                <a:solidFill>
                  <a:srgbClr val="740000"/>
                </a:solidFill>
              </a:rPr>
              <a:t>утверждена постановлением Правительства РФ № </a:t>
            </a:r>
            <a:r>
              <a:rPr lang="ru-RU" sz="1050" b="1" dirty="0" smtClean="0">
                <a:solidFill>
                  <a:srgbClr val="740000"/>
                </a:solidFill>
              </a:rPr>
              <a:t>1515 от 16.09.2023;</a:t>
            </a:r>
          </a:p>
          <a:p>
            <a:endParaRPr lang="ru-RU" sz="1050" b="1" dirty="0">
              <a:solidFill>
                <a:srgbClr val="740000"/>
              </a:solidFill>
            </a:endParaRPr>
          </a:p>
          <a:p>
            <a:pPr algn="just"/>
            <a:r>
              <a:rPr lang="ru-RU" sz="1050" b="1" dirty="0">
                <a:solidFill>
                  <a:srgbClr val="740000"/>
                </a:solidFill>
              </a:rPr>
              <a:t>Прилагаются нотариально заверенные копии учредительных документов, выписки из единого государственного реестра юр. </a:t>
            </a:r>
            <a:r>
              <a:rPr lang="ru-RU" sz="1050" b="1" dirty="0" smtClean="0">
                <a:solidFill>
                  <a:srgbClr val="740000"/>
                </a:solidFill>
              </a:rPr>
              <a:t>л. </a:t>
            </a:r>
            <a:r>
              <a:rPr lang="ru-RU" sz="1050" b="1" dirty="0">
                <a:solidFill>
                  <a:srgbClr val="740000"/>
                </a:solidFill>
              </a:rPr>
              <a:t>либо из единого государственного реестра индивидуальных предпринимателей, справка налогового органа, копия подтверждающего документа, выданного кредитной организацией (в том числе выписка по банковскому счету, письмо кредитной организации о возможности предоставления заявителю средств на реализацию проекта)</a:t>
            </a:r>
            <a:r>
              <a:rPr lang="ru-RU" sz="1050" b="1" dirty="0" smtClean="0">
                <a:solidFill>
                  <a:srgbClr val="740000"/>
                </a:solidFill>
              </a:rPr>
              <a:t>;   </a:t>
            </a:r>
          </a:p>
          <a:p>
            <a:pPr algn="just"/>
            <a:endParaRPr lang="ru-RU" sz="1050" b="1" dirty="0">
              <a:solidFill>
                <a:srgbClr val="740000"/>
              </a:solidFill>
            </a:endParaRPr>
          </a:p>
          <a:p>
            <a:pPr algn="just"/>
            <a:r>
              <a:rPr lang="ru-RU" sz="1050" b="1" dirty="0" smtClean="0">
                <a:solidFill>
                  <a:srgbClr val="740000"/>
                </a:solidFill>
              </a:rPr>
              <a:t>Проект концессионного соглашения (включающий существенные условия, предусмотренные статьей 10  </a:t>
            </a:r>
            <a:r>
              <a:rPr lang="ru-RU" sz="1050" b="1" dirty="0">
                <a:solidFill>
                  <a:srgbClr val="740000"/>
                </a:solidFill>
              </a:rPr>
              <a:t>Федерального  закона от 21.07.2005 № 115-ФЗ </a:t>
            </a:r>
            <a:r>
              <a:rPr lang="ru-RU" sz="1050" b="1" dirty="0" smtClean="0">
                <a:solidFill>
                  <a:srgbClr val="740000"/>
                </a:solidFill>
              </a:rPr>
              <a:t>«</a:t>
            </a:r>
            <a:r>
              <a:rPr lang="ru-RU" sz="1050" b="1" dirty="0">
                <a:solidFill>
                  <a:srgbClr val="740000"/>
                </a:solidFill>
              </a:rPr>
              <a:t>О концессионных соглашениях</a:t>
            </a:r>
            <a:r>
              <a:rPr lang="ru-RU" sz="1050" b="1" dirty="0" smtClean="0">
                <a:solidFill>
                  <a:srgbClr val="740000"/>
                </a:solidFill>
              </a:rPr>
              <a:t>»).</a:t>
            </a:r>
            <a:endParaRPr lang="ru-RU" sz="1050" b="1" dirty="0">
              <a:solidFill>
                <a:srgbClr val="740000"/>
              </a:solidFill>
            </a:endParaRPr>
          </a:p>
          <a:p>
            <a:pPr algn="just"/>
            <a:endParaRPr lang="ru-RU" sz="1050" b="1" dirty="0">
              <a:solidFill>
                <a:srgbClr val="740000"/>
              </a:solidFill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823778" y="1896335"/>
            <a:ext cx="1512168" cy="1035455"/>
          </a:xfrm>
          <a:prstGeom prst="round2DiagRect">
            <a:avLst/>
          </a:prstGeom>
          <a:solidFill>
            <a:schemeClr val="accent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/>
              <a:t>Сведения об отсутствии приостановления деятельности заявителя в порядке, установленном </a:t>
            </a:r>
            <a:r>
              <a:rPr lang="ru-RU" sz="800" u="sng" dirty="0">
                <a:solidFill>
                  <a:schemeClr val="bg1"/>
                </a:solidFill>
                <a:hlinkClick r:id="rId3"/>
              </a:rPr>
              <a:t>Кодексом </a:t>
            </a:r>
            <a:r>
              <a:rPr lang="ru-RU" sz="800" u="sng" dirty="0" smtClean="0">
                <a:solidFill>
                  <a:schemeClr val="bg1"/>
                </a:solidFill>
                <a:hlinkClick r:id="rId3"/>
              </a:rPr>
              <a:t>РФ </a:t>
            </a:r>
            <a:r>
              <a:rPr lang="ru-RU" sz="800" u="sng" dirty="0">
                <a:solidFill>
                  <a:schemeClr val="bg1"/>
                </a:solidFill>
                <a:hlinkClick r:id="rId3"/>
              </a:rPr>
              <a:t>об административных правонарушениях</a:t>
            </a: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4860032" y="2139702"/>
            <a:ext cx="2016224" cy="1224136"/>
          </a:xfrm>
          <a:prstGeom prst="round2DiagRect">
            <a:avLst/>
          </a:prstGeom>
          <a:solidFill>
            <a:schemeClr val="accent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00" dirty="0" smtClean="0"/>
              <a:t>Сведения </a:t>
            </a:r>
            <a:r>
              <a:rPr lang="ru-RU" sz="700" dirty="0"/>
              <a:t>об отсутствии регистрации </a:t>
            </a:r>
            <a:r>
              <a:rPr lang="ru-RU" sz="700" dirty="0" smtClean="0"/>
              <a:t>юр. л. </a:t>
            </a:r>
            <a:r>
              <a:rPr lang="ru-RU" sz="700" dirty="0"/>
              <a:t>- заявителя в государстве или на территории, которые предоставляют льготный налоговый режим налогообложения и (или) не предусматривают раскрытия и предоставления информации при проведении финансовых операций (офшорные зоны), перечень которых утверждается Минфином России</a:t>
            </a: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6948264" y="1942104"/>
            <a:ext cx="2116412" cy="1205710"/>
          </a:xfrm>
          <a:prstGeom prst="round2DiagRect">
            <a:avLst/>
          </a:prstGeom>
          <a:solidFill>
            <a:schemeClr val="accent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00" dirty="0" smtClean="0"/>
              <a:t>Сведения </a:t>
            </a:r>
            <a:r>
              <a:rPr lang="ru-RU" sz="700" dirty="0"/>
              <a:t>о наличии у заявителя средств или возможности их получения в размере не менее 5 процентов объема заявленных в проекте </a:t>
            </a:r>
            <a:r>
              <a:rPr lang="ru-RU" sz="700" dirty="0" smtClean="0"/>
              <a:t>КС инвестиций </a:t>
            </a:r>
            <a:r>
              <a:rPr lang="ru-RU" sz="700" dirty="0"/>
              <a:t>(предельного размера расходов на создание и (или) реконструкцию объекта </a:t>
            </a:r>
            <a:r>
              <a:rPr lang="ru-RU" sz="700" dirty="0" smtClean="0"/>
              <a:t>КС, </a:t>
            </a:r>
            <a:r>
              <a:rPr lang="ru-RU" sz="700" dirty="0"/>
              <a:t>которые предполагается осуществить концессионером, на каждый год срока действия концессионного соглашения)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2335946" y="1503609"/>
            <a:ext cx="1515974" cy="708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3710186" y="1814236"/>
            <a:ext cx="432046" cy="316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529808" y="1635646"/>
            <a:ext cx="1418456" cy="375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74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79512" y="4731990"/>
            <a:ext cx="321240" cy="26863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fld id="{6554661C-8304-44A3-AAFB-FE5CABD2B7E0}" type="slidenum">
              <a:rPr lang="ru-RU" smtClean="0"/>
              <a:t>6</a:t>
            </a:fld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97802" y="195486"/>
            <a:ext cx="7938694" cy="504056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spcAft>
                <a:spcPts val="600"/>
              </a:spcAft>
            </a:pPr>
            <a:r>
              <a:rPr lang="ru-RU" sz="1800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Содержание формы предложения о заключении концессионного соглашения (КС) с лицом, выступающим с инициативой  заключения КС</a:t>
            </a:r>
            <a:endParaRPr lang="ru-RU" sz="2800" dirty="0" smtClean="0">
              <a:solidFill>
                <a:srgbClr val="7A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pic>
        <p:nvPicPr>
          <p:cNvPr id="18" name="Picture 2" descr="http://arhcity.ru/templates/default/arhcity-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6165"/>
            <a:ext cx="621961" cy="705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-85572" y="818738"/>
            <a:ext cx="1152128" cy="253011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АДМИНИСТРАЦИЯ </a:t>
            </a:r>
          </a:p>
          <a:p>
            <a:pPr algn="ctr">
              <a:spcAft>
                <a:spcPts val="600"/>
              </a:spcAft>
            </a:pPr>
            <a:r>
              <a:rPr lang="ru-RU" sz="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</a:t>
            </a:r>
            <a:r>
              <a:rPr lang="ru-RU" sz="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 «ГОРОД АРХАНГЕЛЬСК</a:t>
            </a:r>
            <a:r>
              <a:rPr lang="ru-RU" sz="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»</a:t>
            </a:r>
          </a:p>
        </p:txBody>
      </p:sp>
      <p:sp>
        <p:nvSpPr>
          <p:cNvPr id="6" name="Овал 5"/>
          <p:cNvSpPr/>
          <p:nvPr/>
        </p:nvSpPr>
        <p:spPr>
          <a:xfrm>
            <a:off x="3851920" y="951571"/>
            <a:ext cx="1728192" cy="972107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Форма предложения</a:t>
            </a:r>
            <a:endParaRPr lang="ru-RU" sz="1000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516216" y="1272738"/>
            <a:ext cx="1584176" cy="828091"/>
          </a:xfrm>
          <a:prstGeom prst="round2DiagRect">
            <a:avLst/>
          </a:prstGeom>
          <a:solidFill>
            <a:schemeClr val="accent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/>
              <a:t>Сведения об </a:t>
            </a:r>
            <a:r>
              <a:rPr lang="ru-RU" sz="1000" dirty="0" smtClean="0"/>
              <a:t>инициативе</a:t>
            </a:r>
            <a:endParaRPr lang="ru-RU" sz="1000" dirty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185990" y="1425413"/>
            <a:ext cx="1777252" cy="675415"/>
          </a:xfrm>
          <a:prstGeom prst="round2DiagRect">
            <a:avLst/>
          </a:prstGeom>
          <a:solidFill>
            <a:schemeClr val="accent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/>
              <a:t>Сведения </a:t>
            </a:r>
            <a:r>
              <a:rPr lang="ru-RU" sz="1000" dirty="0" smtClean="0"/>
              <a:t>о соответствии заявителя установленным требованиям</a:t>
            </a:r>
            <a:endParaRPr lang="ru-RU" sz="1000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5580112" y="1373118"/>
            <a:ext cx="936104" cy="3377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2987824" y="1351209"/>
            <a:ext cx="864096" cy="284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5436" y="2355726"/>
            <a:ext cx="8431060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50" b="1" dirty="0">
                <a:solidFill>
                  <a:srgbClr val="740000"/>
                </a:solidFill>
              </a:rPr>
              <a:t>Форма </a:t>
            </a:r>
            <a:r>
              <a:rPr lang="ru-RU" sz="1050" b="1" dirty="0" smtClean="0">
                <a:solidFill>
                  <a:srgbClr val="740000"/>
                </a:solidFill>
              </a:rPr>
              <a:t>предложения о заключении КС с лицом, выступающим с инициативой заключения КС, утверждена постановлением Правительства РФ №300 от 31.03.2015 (с изменениями - постановление </a:t>
            </a:r>
            <a:r>
              <a:rPr lang="ru-RU" sz="1050" b="1" dirty="0">
                <a:solidFill>
                  <a:srgbClr val="740000"/>
                </a:solidFill>
              </a:rPr>
              <a:t>Правительства РФ № </a:t>
            </a:r>
            <a:r>
              <a:rPr lang="ru-RU" sz="1050" b="1" dirty="0" smtClean="0">
                <a:solidFill>
                  <a:srgbClr val="740000"/>
                </a:solidFill>
              </a:rPr>
              <a:t>1515 от 16.09.2023);</a:t>
            </a:r>
          </a:p>
          <a:p>
            <a:endParaRPr lang="ru-RU" sz="1050" b="1" dirty="0">
              <a:solidFill>
                <a:srgbClr val="740000"/>
              </a:solidFill>
            </a:endParaRPr>
          </a:p>
          <a:p>
            <a:pPr algn="just"/>
            <a:r>
              <a:rPr lang="ru-RU" sz="1050" b="1" dirty="0">
                <a:solidFill>
                  <a:srgbClr val="740000"/>
                </a:solidFill>
              </a:rPr>
              <a:t>Прилагаются нотариально заверенные копии учредительных документов, выписки из единого государственного реестра юр. </a:t>
            </a:r>
            <a:r>
              <a:rPr lang="ru-RU" sz="1050" b="1" dirty="0" smtClean="0">
                <a:solidFill>
                  <a:srgbClr val="740000"/>
                </a:solidFill>
              </a:rPr>
              <a:t>л. </a:t>
            </a:r>
            <a:r>
              <a:rPr lang="ru-RU" sz="1050" b="1" dirty="0">
                <a:solidFill>
                  <a:srgbClr val="740000"/>
                </a:solidFill>
              </a:rPr>
              <a:t>либо из единого государственного реестра индивидуальных предпринимателей, справка налогового органа, копия подтверждающего документа, выданного кредитной организацией (в том числе выписка по банковскому счету, письмо кредитной организации о возможности предоставления заявителю средств на реализацию проекта</a:t>
            </a:r>
            <a:r>
              <a:rPr lang="ru-RU" sz="1050" b="1" dirty="0" smtClean="0">
                <a:solidFill>
                  <a:srgbClr val="740000"/>
                </a:solidFill>
              </a:rPr>
              <a:t>), </a:t>
            </a:r>
            <a:r>
              <a:rPr lang="ru-RU" sz="1050" b="1" dirty="0">
                <a:solidFill>
                  <a:srgbClr val="740000"/>
                </a:solidFill>
              </a:rPr>
              <a:t>указывается один из вариантов: 1) проектная документация разработана заявителем (в этом случае прилагаются копия проектной документации и копия положительного заключения экспертизы проектной документации и (или) результатов инженерных изысканий); 2) проектная документация будет разработана концессионером в соответствии с условиями концессионного соглашения (указываются сроки разработки); 3) проектная документация разработана или будет разработана </a:t>
            </a:r>
            <a:r>
              <a:rPr lang="ru-RU" sz="1050" b="1" dirty="0" err="1" smtClean="0">
                <a:solidFill>
                  <a:srgbClr val="740000"/>
                </a:solidFill>
              </a:rPr>
              <a:t>концедентом</a:t>
            </a:r>
            <a:r>
              <a:rPr lang="ru-RU" sz="1050" b="1" dirty="0" smtClean="0">
                <a:solidFill>
                  <a:srgbClr val="740000"/>
                </a:solidFill>
              </a:rPr>
              <a:t>;   </a:t>
            </a:r>
          </a:p>
          <a:p>
            <a:pPr algn="just"/>
            <a:endParaRPr lang="ru-RU" sz="1050" b="1" dirty="0">
              <a:solidFill>
                <a:srgbClr val="740000"/>
              </a:solidFill>
            </a:endParaRPr>
          </a:p>
          <a:p>
            <a:pPr algn="just"/>
            <a:r>
              <a:rPr lang="ru-RU" sz="1050" b="1" dirty="0" smtClean="0">
                <a:solidFill>
                  <a:srgbClr val="740000"/>
                </a:solidFill>
              </a:rPr>
              <a:t>Проект концессионного соглашения (включающий существенные условия, предусмотренные статьей 10  </a:t>
            </a:r>
            <a:r>
              <a:rPr lang="ru-RU" sz="1050" b="1" dirty="0">
                <a:solidFill>
                  <a:srgbClr val="740000"/>
                </a:solidFill>
              </a:rPr>
              <a:t>Федерального  закона от 21.07.2005 № 115-ФЗ </a:t>
            </a:r>
            <a:r>
              <a:rPr lang="ru-RU" sz="1050" b="1" dirty="0" smtClean="0">
                <a:solidFill>
                  <a:srgbClr val="740000"/>
                </a:solidFill>
              </a:rPr>
              <a:t>«</a:t>
            </a:r>
            <a:r>
              <a:rPr lang="ru-RU" sz="1050" b="1" dirty="0">
                <a:solidFill>
                  <a:srgbClr val="740000"/>
                </a:solidFill>
              </a:rPr>
              <a:t>О концессионных соглашениях</a:t>
            </a:r>
            <a:r>
              <a:rPr lang="ru-RU" sz="1050" b="1" dirty="0" smtClean="0">
                <a:solidFill>
                  <a:srgbClr val="740000"/>
                </a:solidFill>
              </a:rPr>
              <a:t>»).</a:t>
            </a:r>
            <a:endParaRPr lang="ru-RU" sz="1050" b="1" dirty="0">
              <a:solidFill>
                <a:srgbClr val="740000"/>
              </a:solidFill>
            </a:endParaRPr>
          </a:p>
          <a:p>
            <a:pPr algn="just"/>
            <a:endParaRPr lang="ru-RU" sz="1050" b="1" dirty="0">
              <a:solidFill>
                <a:srgbClr val="74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64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8379</TotalTime>
  <Words>989</Words>
  <Application>Microsoft Office PowerPoint</Application>
  <PresentationFormat>Экран (16:9)</PresentationFormat>
  <Paragraphs>82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законодательства и нормативных документов Российской Федерации к оснащению зданий, строений и сооружений бюджетной сферы и жилищного фонда приборами учета энергоресурсов.</dc:title>
  <dc:creator>Засолоцкий</dc:creator>
  <cp:lastModifiedBy>Чередниченко Евгения Николаевна</cp:lastModifiedBy>
  <cp:revision>456</cp:revision>
  <cp:lastPrinted>2016-10-20T14:20:46Z</cp:lastPrinted>
  <dcterms:created xsi:type="dcterms:W3CDTF">2010-11-29T13:40:35Z</dcterms:created>
  <dcterms:modified xsi:type="dcterms:W3CDTF">2023-10-17T11:23:36Z</dcterms:modified>
</cp:coreProperties>
</file>